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63" r:id="rId4"/>
    <p:sldId id="276" r:id="rId5"/>
    <p:sldId id="256" r:id="rId6"/>
    <p:sldId id="261" r:id="rId7"/>
    <p:sldId id="266" r:id="rId8"/>
    <p:sldId id="260" r:id="rId9"/>
    <p:sldId id="268" r:id="rId10"/>
    <p:sldId id="259" r:id="rId11"/>
    <p:sldId id="258" r:id="rId12"/>
    <p:sldId id="271" r:id="rId13"/>
    <p:sldId id="270" r:id="rId14"/>
    <p:sldId id="272" r:id="rId15"/>
    <p:sldId id="277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ulian\Google Drive\Golf 911\Lanbouweekblad\IMG_2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2000" cy="67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1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8763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2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Day 4 -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Mothers running out of food for babies</a:t>
            </a:r>
          </a:p>
          <a:p>
            <a:r>
              <a:rPr lang="en-US" sz="2800" dirty="0"/>
              <a:t>Traffic starting to break through roadblocks</a:t>
            </a:r>
          </a:p>
          <a:p>
            <a:r>
              <a:rPr lang="en-US" sz="2800" dirty="0"/>
              <a:t>Everyone is tired</a:t>
            </a:r>
          </a:p>
          <a:p>
            <a:r>
              <a:rPr lang="en-US" sz="2800" dirty="0"/>
              <a:t>Tensions at roadblocks was on the rise. </a:t>
            </a:r>
          </a:p>
          <a:p>
            <a:r>
              <a:rPr lang="en-US" sz="2800" dirty="0"/>
              <a:t>Someone was going to get unnecessarily hurt.</a:t>
            </a:r>
          </a:p>
          <a:p>
            <a:r>
              <a:rPr lang="en-US" sz="2800" dirty="0"/>
              <a:t>Signs were there that we could consider opening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957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Opening? Happened as quickly as we closed it!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at roadblocks told to disperse and protect selected businesses whilst they open.</a:t>
            </a:r>
          </a:p>
          <a:p>
            <a:r>
              <a:rPr lang="en-US" dirty="0"/>
              <a:t>Gravel removed</a:t>
            </a:r>
          </a:p>
          <a:p>
            <a:r>
              <a:rPr lang="en-US" dirty="0"/>
              <a:t>Fuel stations guarded and fuel rationed</a:t>
            </a:r>
          </a:p>
          <a:p>
            <a:r>
              <a:rPr lang="en-US" dirty="0"/>
              <a:t>Supermarkets guarded and customer numbers controlled</a:t>
            </a:r>
          </a:p>
          <a:p>
            <a:r>
              <a:rPr lang="en-US" dirty="0"/>
              <a:t>Fuel and food trucks escorted and offloading guarded</a:t>
            </a:r>
          </a:p>
          <a:p>
            <a:r>
              <a:rPr lang="en-US" dirty="0"/>
              <a:t>Opened and supplies rolling the same day.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9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Looking back - What worked!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structure such as G911, someone capable of talking and acting on our behalf.</a:t>
            </a:r>
          </a:p>
          <a:p>
            <a:r>
              <a:rPr lang="en-US" dirty="0"/>
              <a:t>Already set up systems – Zone leaders, WhatsApp groups a community that has had security drilled into them.</a:t>
            </a:r>
          </a:p>
          <a:p>
            <a:r>
              <a:rPr lang="en-US" dirty="0"/>
              <a:t>Our radio network was critical during no cellular network</a:t>
            </a:r>
          </a:p>
          <a:p>
            <a:r>
              <a:rPr lang="en-US" dirty="0"/>
              <a:t>Dedicated persons, who only dealt with the authorities. No matter how frustrating, it had to be done and continue.</a:t>
            </a:r>
          </a:p>
          <a:p>
            <a:r>
              <a:rPr lang="en-US" dirty="0"/>
              <a:t>Dedicated people who made use of every offering. Aircraft, Dump trucks, TLB’s, checking on vulnerable people, list can go on….</a:t>
            </a:r>
          </a:p>
          <a:p>
            <a:r>
              <a:rPr lang="en-US" dirty="0"/>
              <a:t>Fuel secured for SAPS, Private Security, Community Security.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84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needs work? Largely out of our control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Intel wasn’t great at all. We didn’t expect it as it happened. We could have done more and earlier!</a:t>
            </a:r>
          </a:p>
          <a:p>
            <a:r>
              <a:rPr lang="en-US" dirty="0"/>
              <a:t>There was information received that the looters are regrouping and heading for all agricultural infrastructure. We prepared very well for this. </a:t>
            </a:r>
          </a:p>
          <a:p>
            <a:r>
              <a:rPr lang="en-US" dirty="0"/>
              <a:t>Maybe question how we handle the intel. It’s going to come through anyway…. </a:t>
            </a:r>
          </a:p>
          <a:p>
            <a:r>
              <a:rPr lang="en-US" dirty="0"/>
              <a:t>Whoever runs your security – Must be able to accept criticism. You must know, there are going to be people who are unhappy with you.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96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the following improvements!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Communications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Message and voice notes are named and dated.</a:t>
            </a:r>
          </a:p>
          <a:p>
            <a:r>
              <a:rPr lang="en-US" dirty="0"/>
              <a:t>Discipline and Control over forwarding of voice notes and messages</a:t>
            </a:r>
          </a:p>
          <a:p>
            <a:r>
              <a:rPr lang="en-US" dirty="0"/>
              <a:t>Radio networks and systems have a unique place in communications. Keep them maintained.</a:t>
            </a:r>
          </a:p>
          <a:p>
            <a:r>
              <a:rPr lang="en-US" dirty="0"/>
              <a:t>Consider satellite based phones and internet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Behind the scenes!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Run your farms and businesses cleaner.</a:t>
            </a:r>
          </a:p>
          <a:p>
            <a:r>
              <a:rPr lang="en-US" dirty="0"/>
              <a:t>More knowledge on self and property protection. What you can and can’t do.</a:t>
            </a:r>
          </a:p>
          <a:p>
            <a:r>
              <a:rPr lang="en-US" dirty="0"/>
              <a:t>Security Ass, Farmers Ass and Business Chambers. These need to be on more solid and professional ground than they are.</a:t>
            </a:r>
          </a:p>
          <a:p>
            <a:r>
              <a:rPr lang="en-US" dirty="0"/>
              <a:t>Plan for the worst – If it doesn’t happen, you lost nothing!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63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Consider the following in future!</a:t>
            </a:r>
            <a:endParaRPr lang="en-Z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23242"/>
              </p:ext>
            </p:extLst>
          </p:nvPr>
        </p:nvGraphicFramePr>
        <p:xfrm>
          <a:off x="1143000" y="2133600"/>
          <a:ext cx="7086600" cy="1737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u="sng" dirty="0"/>
                        <a:t>Better and continuous interaction between SAPS, Private Security and Private Business/Farming Sector. No matter how frustrating it is – IT MUST BE DONE!</a:t>
                      </a:r>
                      <a:endParaRPr lang="en-ZA" b="1" u="sn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7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final comment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Complain less and do more!</a:t>
            </a:r>
            <a:endParaRPr lang="en-ZA" sz="8000" dirty="0"/>
          </a:p>
        </p:txBody>
      </p:sp>
    </p:spTree>
    <p:extLst>
      <p:ext uri="{BB962C8B-B14F-4D97-AF65-F5344CB8AC3E}">
        <p14:creationId xmlns:p14="http://schemas.microsoft.com/office/powerpoint/2010/main" val="36501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Our Structure of emergency plan and mandate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83038"/>
              </p:ext>
            </p:extLst>
          </p:nvPr>
        </p:nvGraphicFramePr>
        <p:xfrm>
          <a:off x="762000" y="1790700"/>
          <a:ext cx="2057400" cy="9448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/>
                        <a:t>SAPS - JOC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2819400" y="216650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72764"/>
              </p:ext>
            </p:extLst>
          </p:nvPr>
        </p:nvGraphicFramePr>
        <p:xfrm>
          <a:off x="3810000" y="1818408"/>
          <a:ext cx="1394114" cy="69619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9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G911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69151"/>
              </p:ext>
            </p:extLst>
          </p:nvPr>
        </p:nvGraphicFramePr>
        <p:xfrm>
          <a:off x="609600" y="5257800"/>
          <a:ext cx="1395845" cy="6858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39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Community Roadblocks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4507057" y="2514599"/>
            <a:ext cx="0" cy="812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 flipH="1">
            <a:off x="1307522" y="4038600"/>
            <a:ext cx="250247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9" idx="0"/>
          </p:cNvCxnSpPr>
          <p:nvPr/>
        </p:nvCxnSpPr>
        <p:spPr>
          <a:xfrm flipH="1">
            <a:off x="3212522" y="4038600"/>
            <a:ext cx="1033896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64635"/>
              </p:ext>
            </p:extLst>
          </p:nvPr>
        </p:nvGraphicFramePr>
        <p:xfrm>
          <a:off x="3775362" y="3326822"/>
          <a:ext cx="1752601" cy="6858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G911</a:t>
                      </a:r>
                      <a:r>
                        <a:rPr lang="en-US" baseline="0" dirty="0"/>
                        <a:t> JOC members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3852"/>
              </p:ext>
            </p:extLst>
          </p:nvPr>
        </p:nvGraphicFramePr>
        <p:xfrm>
          <a:off x="2514600" y="5257800"/>
          <a:ext cx="1395845" cy="6858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39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Close businesses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80538"/>
              </p:ext>
            </p:extLst>
          </p:nvPr>
        </p:nvGraphicFramePr>
        <p:xfrm>
          <a:off x="7316065" y="5257800"/>
          <a:ext cx="1395845" cy="6858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39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Hold and maintain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63654"/>
              </p:ext>
            </p:extLst>
          </p:nvPr>
        </p:nvGraphicFramePr>
        <p:xfrm>
          <a:off x="4651664" y="5257800"/>
          <a:ext cx="1977736" cy="6858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97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Protect Property and Businesses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>
            <a:endCxn id="38" idx="0"/>
          </p:cNvCxnSpPr>
          <p:nvPr/>
        </p:nvCxnSpPr>
        <p:spPr>
          <a:xfrm>
            <a:off x="5029200" y="4038600"/>
            <a:ext cx="611332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62600" y="4038600"/>
            <a:ext cx="2450522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worked – Instrumental (Zones)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community is divided into 13 different sectors. All similar in size, yet unique in requirements.</a:t>
            </a:r>
          </a:p>
          <a:p>
            <a:r>
              <a:rPr lang="en-US" b="1" u="sng" dirty="0"/>
              <a:t>Selected – Zone leaders</a:t>
            </a:r>
            <a:r>
              <a:rPr lang="en-US" dirty="0"/>
              <a:t> who are tasked with Coordinating security as a whole. (Not just in an emergency). On going……</a:t>
            </a:r>
          </a:p>
          <a:p>
            <a:r>
              <a:rPr lang="en-US" dirty="0"/>
              <a:t>Instrumental in putting together  and implementing a well organized emergency plan as we did in July 2021. Very quickly!</a:t>
            </a:r>
          </a:p>
          <a:p>
            <a:r>
              <a:rPr lang="en-US" dirty="0"/>
              <a:t>As said earlier, no commando’s or police reserve could be called in.</a:t>
            </a:r>
          </a:p>
          <a:p>
            <a:r>
              <a:rPr lang="en-US" dirty="0"/>
              <a:t>Teachers, Mechanics, Farmers, Secretaries, Businessman, Housewives. They all came!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39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worked – Instrumental (Zones)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18671"/>
              </p:ext>
            </p:extLst>
          </p:nvPr>
        </p:nvGraphicFramePr>
        <p:xfrm>
          <a:off x="471416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15120"/>
              </p:ext>
            </p:extLst>
          </p:nvPr>
        </p:nvGraphicFramePr>
        <p:xfrm>
          <a:off x="3733800" y="1524000"/>
          <a:ext cx="1752601" cy="68580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G911 JOC members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41493"/>
              </p:ext>
            </p:extLst>
          </p:nvPr>
        </p:nvGraphicFramePr>
        <p:xfrm>
          <a:off x="10668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33501"/>
              </p:ext>
            </p:extLst>
          </p:nvPr>
        </p:nvGraphicFramePr>
        <p:xfrm>
          <a:off x="16002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9939"/>
              </p:ext>
            </p:extLst>
          </p:nvPr>
        </p:nvGraphicFramePr>
        <p:xfrm>
          <a:off x="22098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028892"/>
              </p:ext>
            </p:extLst>
          </p:nvPr>
        </p:nvGraphicFramePr>
        <p:xfrm>
          <a:off x="27432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28019"/>
              </p:ext>
            </p:extLst>
          </p:nvPr>
        </p:nvGraphicFramePr>
        <p:xfrm>
          <a:off x="33528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70450"/>
              </p:ext>
            </p:extLst>
          </p:nvPr>
        </p:nvGraphicFramePr>
        <p:xfrm>
          <a:off x="39624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9647"/>
              </p:ext>
            </p:extLst>
          </p:nvPr>
        </p:nvGraphicFramePr>
        <p:xfrm>
          <a:off x="45720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98962"/>
              </p:ext>
            </p:extLst>
          </p:nvPr>
        </p:nvGraphicFramePr>
        <p:xfrm>
          <a:off x="5105400" y="2971800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27716"/>
              </p:ext>
            </p:extLst>
          </p:nvPr>
        </p:nvGraphicFramePr>
        <p:xfrm>
          <a:off x="7162800" y="2971800"/>
          <a:ext cx="457200" cy="3657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12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71954"/>
              </p:ext>
            </p:extLst>
          </p:nvPr>
        </p:nvGraphicFramePr>
        <p:xfrm>
          <a:off x="5715000" y="2971800"/>
          <a:ext cx="457200" cy="3657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88015"/>
              </p:ext>
            </p:extLst>
          </p:nvPr>
        </p:nvGraphicFramePr>
        <p:xfrm>
          <a:off x="6400800" y="2971800"/>
          <a:ext cx="457200" cy="3657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55290"/>
              </p:ext>
            </p:extLst>
          </p:nvPr>
        </p:nvGraphicFramePr>
        <p:xfrm>
          <a:off x="8001000" y="2971800"/>
          <a:ext cx="457200" cy="3657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/>
                        <a:t>13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4648200" y="2286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5257" y="28956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85158"/>
              </p:ext>
            </p:extLst>
          </p:nvPr>
        </p:nvGraphicFramePr>
        <p:xfrm>
          <a:off x="464024" y="4067033"/>
          <a:ext cx="8052179" cy="2257567"/>
        </p:xfrm>
        <a:graphic>
          <a:graphicData uri="http://schemas.openxmlformats.org/drawingml/2006/table">
            <a:tbl>
              <a:tblPr/>
              <a:tblGrid>
                <a:gridCol w="8052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7567">
                <a:tc>
                  <a:txBody>
                    <a:bodyPr/>
                    <a:lstStyle/>
                    <a:p>
                      <a:endParaRPr lang="en-ZA" b="1" u="non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6096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52600" y="3398293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62200" y="340056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956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05200" y="337099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14800" y="337099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244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578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43600" y="337099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94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391400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273385" y="3352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19200" y="340056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 descr="C:\Users\Julian\AppData\Local\Microsoft\Windows\INetCache\IE\2ZH1Z21Y\j-v11-ju-03-emoji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7" y="4007893"/>
            <a:ext cx="2069343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Julian\AppData\Local\Microsoft\Windows\INetCache\IE\2ZH1Z21Y\j-v11-ju-03-emoji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3" y="4007893"/>
            <a:ext cx="2011907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Julian\AppData\Local\Microsoft\Windows\INetCache\IE\2ZH1Z21Y\j-v11-ju-03-emoji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28" y="4036325"/>
            <a:ext cx="2438400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Julian\AppData\Local\Microsoft\Windows\INetCache\IE\2ZH1Z21Y\j-v11-ju-03-emoji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18" y="4036325"/>
            <a:ext cx="1677536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16004"/>
              </p:ext>
            </p:extLst>
          </p:nvPr>
        </p:nvGraphicFramePr>
        <p:xfrm>
          <a:off x="2378121" y="4465843"/>
          <a:ext cx="4540157" cy="1524000"/>
        </p:xfrm>
        <a:graphic>
          <a:graphicData uri="http://schemas.openxmlformats.org/drawingml/2006/table">
            <a:tbl>
              <a:tblPr/>
              <a:tblGrid>
                <a:gridCol w="4540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 a very short space of time </a:t>
                      </a:r>
                    </a:p>
                    <a:p>
                      <a:pPr algn="ctr"/>
                      <a:r>
                        <a:rPr lang="en-US" b="1" dirty="0"/>
                        <a:t>(1</a:t>
                      </a:r>
                      <a:r>
                        <a:rPr lang="en-US" b="1" baseline="0" dirty="0"/>
                        <a:t> Hour) – We had our 1000 strong team armed with anything from a rolling pin to an AR</a:t>
                      </a:r>
                      <a:endParaRPr lang="en-ZA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14706"/>
              </p:ext>
            </p:extLst>
          </p:nvPr>
        </p:nvGraphicFramePr>
        <p:xfrm>
          <a:off x="3733800" y="2971800"/>
          <a:ext cx="1676400" cy="4572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Greytown</a:t>
                      </a:r>
                      <a:endParaRPr lang="en-ZA" b="1" u="sng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24400" y="198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3841209" y="3429000"/>
            <a:ext cx="2018501" cy="2655332"/>
            <a:chOff x="3841209" y="3429000"/>
            <a:chExt cx="2018501" cy="2655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724400" y="3429000"/>
              <a:ext cx="0" cy="228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41209" y="57150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Pietermaritzburg</a:t>
              </a:r>
              <a:endParaRPr lang="en-ZA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4427" y="621268"/>
            <a:ext cx="4504249" cy="2350532"/>
            <a:chOff x="4464427" y="621268"/>
            <a:chExt cx="4504249" cy="2350532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5410200" y="990600"/>
              <a:ext cx="25146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924800" y="6212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Stanger</a:t>
              </a:r>
              <a:endParaRPr lang="en-ZA" b="1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5181600" y="990600"/>
              <a:ext cx="42599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64427" y="651347"/>
              <a:ext cx="1552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Tugela Ferry</a:t>
              </a:r>
              <a:endParaRPr lang="en-ZA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2059" y="836013"/>
            <a:ext cx="3111741" cy="3666714"/>
            <a:chOff x="622059" y="836013"/>
            <a:chExt cx="3111741" cy="3666714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1828800" y="1295400"/>
              <a:ext cx="19050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30635" y="836013"/>
              <a:ext cx="1860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Muden</a:t>
              </a:r>
              <a:r>
                <a:rPr lang="en-US" b="1" dirty="0"/>
                <a:t>/</a:t>
              </a:r>
              <a:r>
                <a:rPr lang="en-US" b="1" dirty="0" err="1"/>
                <a:t>Weene</a:t>
              </a:r>
              <a:r>
                <a:rPr lang="en-US" dirty="0" err="1"/>
                <a:t>n</a:t>
              </a:r>
              <a:endParaRPr lang="en-ZA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1447800" y="2743200"/>
              <a:ext cx="1981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22059" y="4133395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Mooi</a:t>
              </a:r>
              <a:r>
                <a:rPr lang="en-US" b="1" dirty="0"/>
                <a:t> River</a:t>
              </a:r>
              <a:endParaRPr lang="en-ZA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5800" y="3990201"/>
            <a:ext cx="2031994" cy="369332"/>
            <a:chOff x="4495800" y="3990201"/>
            <a:chExt cx="2031994" cy="369332"/>
          </a:xfrm>
        </p:grpSpPr>
        <p:sp>
          <p:nvSpPr>
            <p:cNvPr id="46" name="5-Point Star 45"/>
            <p:cNvSpPr/>
            <p:nvPr/>
          </p:nvSpPr>
          <p:spPr>
            <a:xfrm>
              <a:off x="4495800" y="4038600"/>
              <a:ext cx="457200" cy="27253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22254" y="3990201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Fuel Station</a:t>
              </a:r>
              <a:endParaRPr lang="en-ZA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0889" y="2590800"/>
            <a:ext cx="3393478" cy="457200"/>
            <a:chOff x="5340889" y="2590800"/>
            <a:chExt cx="3393478" cy="457200"/>
          </a:xfrm>
        </p:grpSpPr>
        <p:sp>
          <p:nvSpPr>
            <p:cNvPr id="48" name="Explosion 1 47"/>
            <p:cNvSpPr/>
            <p:nvPr/>
          </p:nvSpPr>
          <p:spPr>
            <a:xfrm>
              <a:off x="5340889" y="2590800"/>
              <a:ext cx="533400" cy="45720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74289" y="2602468"/>
              <a:ext cx="2860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Roadblock Stanger/Dundee</a:t>
              </a:r>
              <a:endParaRPr lang="en-ZA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57699" y="3429000"/>
            <a:ext cx="2230443" cy="457200"/>
            <a:chOff x="4457699" y="3429000"/>
            <a:chExt cx="2230443" cy="457200"/>
          </a:xfrm>
        </p:grpSpPr>
        <p:sp>
          <p:nvSpPr>
            <p:cNvPr id="50" name="TextBox 49"/>
            <p:cNvSpPr txBox="1"/>
            <p:nvPr/>
          </p:nvSpPr>
          <p:spPr>
            <a:xfrm>
              <a:off x="4943754" y="3429000"/>
              <a:ext cx="1744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Roadblock PMB</a:t>
              </a:r>
              <a:endParaRPr lang="en-ZA" sz="1600" b="1" dirty="0"/>
            </a:p>
          </p:txBody>
        </p:sp>
        <p:sp>
          <p:nvSpPr>
            <p:cNvPr id="52" name="Explosion 1 51"/>
            <p:cNvSpPr/>
            <p:nvPr/>
          </p:nvSpPr>
          <p:spPr>
            <a:xfrm>
              <a:off x="4457699" y="3429000"/>
              <a:ext cx="533400" cy="45720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2059" y="2514600"/>
            <a:ext cx="3035541" cy="457200"/>
            <a:chOff x="622059" y="2514600"/>
            <a:chExt cx="3035541" cy="457200"/>
          </a:xfrm>
        </p:grpSpPr>
        <p:sp>
          <p:nvSpPr>
            <p:cNvPr id="53" name="Explosion 1 52"/>
            <p:cNvSpPr/>
            <p:nvPr/>
          </p:nvSpPr>
          <p:spPr>
            <a:xfrm>
              <a:off x="3200400" y="2514600"/>
              <a:ext cx="457200" cy="45720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059" y="2549236"/>
              <a:ext cx="2473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Roadblock </a:t>
              </a:r>
              <a:r>
                <a:rPr lang="en-US" sz="1600" b="1" dirty="0" err="1"/>
                <a:t>Muden</a:t>
              </a:r>
              <a:r>
                <a:rPr lang="en-US" sz="1600" b="1" dirty="0"/>
                <a:t>/NMR</a:t>
              </a:r>
              <a:endParaRPr lang="en-ZA" sz="1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80018" y="1918763"/>
            <a:ext cx="1962740" cy="369332"/>
            <a:chOff x="6380018" y="1918763"/>
            <a:chExt cx="1962740" cy="369332"/>
          </a:xfrm>
        </p:grpSpPr>
        <p:sp>
          <p:nvSpPr>
            <p:cNvPr id="43" name="5-Point Star 42"/>
            <p:cNvSpPr/>
            <p:nvPr/>
          </p:nvSpPr>
          <p:spPr>
            <a:xfrm>
              <a:off x="6380018" y="1918763"/>
              <a:ext cx="457200" cy="27253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7218" y="1918763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Fuel Station</a:t>
              </a:r>
              <a:endParaRPr lang="en-Z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947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2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00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5311"/>
            <a:ext cx="8804564" cy="658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86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376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2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52896"/>
              </p:ext>
            </p:extLst>
          </p:nvPr>
        </p:nvGraphicFramePr>
        <p:xfrm>
          <a:off x="2954533" y="872835"/>
          <a:ext cx="2826327" cy="8451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1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G911 Control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Elbow Connector 5"/>
          <p:cNvCxnSpPr/>
          <p:nvPr/>
        </p:nvCxnSpPr>
        <p:spPr>
          <a:xfrm rot="10800000" flipV="1">
            <a:off x="990600" y="1295398"/>
            <a:ext cx="1981203" cy="533401"/>
          </a:xfrm>
          <a:prstGeom prst="bentConnector3">
            <a:avLst>
              <a:gd name="adj1" fmla="val 9890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35763"/>
              </p:ext>
            </p:extLst>
          </p:nvPr>
        </p:nvGraphicFramePr>
        <p:xfrm>
          <a:off x="304800" y="1828800"/>
          <a:ext cx="1842448" cy="9144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Meals arranged for roadblock Members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46272"/>
              </p:ext>
            </p:extLst>
          </p:nvPr>
        </p:nvGraphicFramePr>
        <p:xfrm>
          <a:off x="304800" y="2971800"/>
          <a:ext cx="1842448" cy="9144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Security details for cellular technicians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80614"/>
              </p:ext>
            </p:extLst>
          </p:nvPr>
        </p:nvGraphicFramePr>
        <p:xfrm>
          <a:off x="304800" y="4114800"/>
          <a:ext cx="1842448" cy="11887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Aircraft made available for air patrols (SAPS on board)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69840"/>
              </p:ext>
            </p:extLst>
          </p:nvPr>
        </p:nvGraphicFramePr>
        <p:xfrm>
          <a:off x="6556819" y="5638800"/>
          <a:ext cx="1842448" cy="9144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2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Fuel stocks checked and secured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87040"/>
              </p:ext>
            </p:extLst>
          </p:nvPr>
        </p:nvGraphicFramePr>
        <p:xfrm>
          <a:off x="6556819" y="3276600"/>
          <a:ext cx="1842448" cy="9144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Fire crews mopped up forest fires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92732"/>
              </p:ext>
            </p:extLst>
          </p:nvPr>
        </p:nvGraphicFramePr>
        <p:xfrm>
          <a:off x="6556819" y="1861782"/>
          <a:ext cx="1842448" cy="11887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Security details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to protect critical infrastructure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Elbow Connector 15"/>
          <p:cNvCxnSpPr>
            <a:stCxn id="4" idx="3"/>
          </p:cNvCxnSpPr>
          <p:nvPr/>
        </p:nvCxnSpPr>
        <p:spPr>
          <a:xfrm>
            <a:off x="5780860" y="1295399"/>
            <a:ext cx="1697183" cy="533401"/>
          </a:xfrm>
          <a:prstGeom prst="bentConnector3">
            <a:avLst>
              <a:gd name="adj1" fmla="val 99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11449"/>
              </p:ext>
            </p:extLst>
          </p:nvPr>
        </p:nvGraphicFramePr>
        <p:xfrm>
          <a:off x="2667000" y="2209800"/>
          <a:ext cx="3562066" cy="361665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56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6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/>
                        <a:t>Whilst the town was</a:t>
                      </a:r>
                      <a:r>
                        <a:rPr lang="en-US" sz="2400" baseline="0" dirty="0"/>
                        <a:t> now secure and safe. Still plenty work happens behind the scenes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48022"/>
              </p:ext>
            </p:extLst>
          </p:nvPr>
        </p:nvGraphicFramePr>
        <p:xfrm>
          <a:off x="6556819" y="4343400"/>
          <a:ext cx="1842448" cy="11887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25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Start looking at the rest of the community – Are they okay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7469"/>
              </p:ext>
            </p:extLst>
          </p:nvPr>
        </p:nvGraphicFramePr>
        <p:xfrm>
          <a:off x="304800" y="5410200"/>
          <a:ext cx="1842448" cy="11887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84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Critical medication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checked on and secured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20830"/>
              </p:ext>
            </p:extLst>
          </p:nvPr>
        </p:nvGraphicFramePr>
        <p:xfrm>
          <a:off x="2647666" y="2238233"/>
          <a:ext cx="3671247" cy="2011680"/>
        </p:xfrm>
        <a:graphic>
          <a:graphicData uri="http://schemas.openxmlformats.org/drawingml/2006/table">
            <a:tbl>
              <a:tblPr/>
              <a:tblGrid>
                <a:gridCol w="3671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65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Businesses could go in and assess their</a:t>
                      </a:r>
                      <a:r>
                        <a:rPr lang="en-US" baseline="0" dirty="0"/>
                        <a:t> situation and deal with what had to be done</a:t>
                      </a:r>
                    </a:p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17037"/>
              </p:ext>
            </p:extLst>
          </p:nvPr>
        </p:nvGraphicFramePr>
        <p:xfrm>
          <a:off x="2667000" y="4267200"/>
          <a:ext cx="3657599" cy="2560320"/>
        </p:xfrm>
        <a:graphic>
          <a:graphicData uri="http://schemas.openxmlformats.org/drawingml/2006/table">
            <a:tbl>
              <a:tblPr/>
              <a:tblGrid>
                <a:gridCol w="365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/>
                        <a:t>Authorities and Private Security could go in and deal with the opportunists –</a:t>
                      </a:r>
                      <a:r>
                        <a:rPr lang="en-US" baseline="0" dirty="0"/>
                        <a:t> There were plenty of them</a:t>
                      </a:r>
                    </a:p>
                    <a:p>
                      <a:endParaRPr lang="en-Z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1227</TotalTime>
  <Words>767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Clarity</vt:lpstr>
      <vt:lpstr>PowerPoint Presentation</vt:lpstr>
      <vt:lpstr>Our Structure of emergency plan and mandate</vt:lpstr>
      <vt:lpstr>What worked – Instrumental (Zones)</vt:lpstr>
      <vt:lpstr>What worked – Instrumental (Zones)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4 - </vt:lpstr>
      <vt:lpstr>Opening? Happened as quickly as we closed it!</vt:lpstr>
      <vt:lpstr>Looking back - What worked!</vt:lpstr>
      <vt:lpstr>What needs work? Largely out of our control</vt:lpstr>
      <vt:lpstr>Consider the following improvements!</vt:lpstr>
      <vt:lpstr>Consider the following in future!</vt:lpstr>
      <vt:lpstr>My final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Annelize Crosby</cp:lastModifiedBy>
  <cp:revision>51</cp:revision>
  <dcterms:created xsi:type="dcterms:W3CDTF">2006-08-16T00:00:00Z</dcterms:created>
  <dcterms:modified xsi:type="dcterms:W3CDTF">2024-04-18T06:30:06Z</dcterms:modified>
</cp:coreProperties>
</file>